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9" r:id="rId8"/>
    <p:sldId id="258" r:id="rId9"/>
    <p:sldId id="270" r:id="rId10"/>
    <p:sldId id="271" r:id="rId11"/>
    <p:sldId id="259" r:id="rId12"/>
    <p:sldId id="260" r:id="rId13"/>
    <p:sldId id="272" r:id="rId14"/>
    <p:sldId id="261" r:id="rId15"/>
    <p:sldId id="268" r:id="rId16"/>
    <p:sldId id="266" r:id="rId17"/>
    <p:sldId id="267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A140-5ACF-4B4C-9691-8EDD8718D809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9C1B5-4A9F-4405-888B-C27E52A1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51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A140-5ACF-4B4C-9691-8EDD8718D809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9C1B5-4A9F-4405-888B-C27E52A1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82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A140-5ACF-4B4C-9691-8EDD8718D809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9C1B5-4A9F-4405-888B-C27E52A1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99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A140-5ACF-4B4C-9691-8EDD8718D809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9C1B5-4A9F-4405-888B-C27E52A1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03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A140-5ACF-4B4C-9691-8EDD8718D809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9C1B5-4A9F-4405-888B-C27E52A1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091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A140-5ACF-4B4C-9691-8EDD8718D809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9C1B5-4A9F-4405-888B-C27E52A1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09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A140-5ACF-4B4C-9691-8EDD8718D809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9C1B5-4A9F-4405-888B-C27E52A1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67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A140-5ACF-4B4C-9691-8EDD8718D809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9C1B5-4A9F-4405-888B-C27E52A1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2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A140-5ACF-4B4C-9691-8EDD8718D809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9C1B5-4A9F-4405-888B-C27E52A1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988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A140-5ACF-4B4C-9691-8EDD8718D809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9C1B5-4A9F-4405-888B-C27E52A1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37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A140-5ACF-4B4C-9691-8EDD8718D809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9C1B5-4A9F-4405-888B-C27E52A1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483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7A140-5ACF-4B4C-9691-8EDD8718D809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9C1B5-4A9F-4405-888B-C27E52A1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1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Microsoft_Word_97_-_2003_Document1.doc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0" y="313509"/>
            <a:ext cx="12192000" cy="1655762"/>
          </a:xfrm>
        </p:spPr>
        <p:txBody>
          <a:bodyPr>
            <a:normAutofit lnSpcReduction="10000"/>
          </a:bodyPr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Факултет медицинских наука</a:t>
            </a: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Интегрисане академске студије Фармације</a:t>
            </a:r>
          </a:p>
          <a:p>
            <a:endParaRPr lang="sr-Cyrl-RS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Катедра биохемије – Основи биохемије човека,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IASF, B10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715588" y="374364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ХОЛЕСТЕРОЛ, ЛИПОПРОТЕИНИ, МЕТАБОЛИЗАМ ЖУЧИ</a:t>
            </a:r>
            <a:b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</a:rPr>
              <a:t>XI</a:t>
            </a:r>
            <a:r>
              <a:rPr lang="sr-Cyrl-RS" sz="4000" b="1" dirty="0" smtClean="0">
                <a:solidFill>
                  <a:schemeClr val="accent5">
                    <a:lumMod val="50000"/>
                  </a:schemeClr>
                </a:solidFill>
              </a:rPr>
              <a:t> недеља</a:t>
            </a:r>
            <a:endParaRPr lang="en-US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405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813" y="0"/>
            <a:ext cx="9120187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sr-Cyrl-RS" sz="3200" b="1" dirty="0" smtClean="0">
                <a:solidFill>
                  <a:schemeClr val="tx2">
                    <a:lumMod val="75000"/>
                  </a:schemeClr>
                </a:solidFill>
              </a:rPr>
              <a:t>МЕТАБ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3200" b="1" dirty="0" smtClean="0">
                <a:solidFill>
                  <a:schemeClr val="tx2">
                    <a:lumMod val="75000"/>
                  </a:schemeClr>
                </a:solidFill>
              </a:rPr>
              <a:t>ЛИЗАМ ХИЛ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3200" b="1" dirty="0" smtClean="0">
                <a:solidFill>
                  <a:schemeClr val="tx2">
                    <a:lumMod val="75000"/>
                  </a:schemeClr>
                </a:solidFill>
              </a:rPr>
              <a:t>МИКР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3200" b="1" dirty="0" smtClean="0">
                <a:solidFill>
                  <a:schemeClr val="tx2">
                    <a:lumMod val="75000"/>
                  </a:schemeClr>
                </a:solidFill>
              </a:rPr>
              <a:t>НА</a:t>
            </a:r>
            <a:endParaRPr lang="en-U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12192000" cy="5715000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настају </a:t>
            </a:r>
            <a:r>
              <a:rPr lang="sr-Cyrl-RS" sz="2600" b="1" dirty="0" smtClean="0">
                <a:solidFill>
                  <a:schemeClr val="tx2">
                    <a:lumMod val="75000"/>
                  </a:schemeClr>
                </a:solidFill>
              </a:rPr>
              <a:t>у ентер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b="1" dirty="0" smtClean="0">
                <a:solidFill>
                  <a:schemeClr val="tx2">
                    <a:lumMod val="75000"/>
                  </a:schemeClr>
                </a:solidFill>
              </a:rPr>
              <a:t>цитима 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н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се егз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ген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 (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хран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м) унете триацилглицер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ле, х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лестер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л и естре х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лестер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ла (и липиде ресинтетисане у ентер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цитима) д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периферних ткива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имају ап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лип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пр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теин  </a:t>
            </a:r>
            <a:r>
              <a:rPr lang="sr-Cyrl-RS" sz="2600" b="1" dirty="0" smtClean="0">
                <a:solidFill>
                  <a:schemeClr val="tx2">
                    <a:lumMod val="75000"/>
                  </a:schemeClr>
                </a:solidFill>
              </a:rPr>
              <a:t>ар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b="1" dirty="0" smtClean="0">
                <a:solidFill>
                  <a:schemeClr val="tx2">
                    <a:lumMod val="75000"/>
                  </a:schemeClr>
                </a:solidFill>
              </a:rPr>
              <a:t>В-48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у циркулацији насцентни хил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микр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ни </a:t>
            </a:r>
            <a:r>
              <a:rPr lang="sr-Cyrl-RS" sz="2600" b="1" dirty="0" smtClean="0">
                <a:solidFill>
                  <a:schemeClr val="tx2">
                    <a:lumMod val="75000"/>
                  </a:schemeClr>
                </a:solidFill>
              </a:rPr>
              <a:t>примају 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b="1" dirty="0" smtClean="0">
                <a:solidFill>
                  <a:schemeClr val="tx2">
                    <a:lumMod val="75000"/>
                  </a:schemeClr>
                </a:solidFill>
              </a:rPr>
              <a:t>д Н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</a:rPr>
              <a:t>DL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</a:p>
          <a:p>
            <a:pPr lvl="1" eaLnBrk="1" hangingPunct="1">
              <a:buFont typeface="Arial" charset="0"/>
              <a:buChar char="–"/>
              <a:defRPr/>
            </a:pPr>
            <a:r>
              <a:rPr lang="sr-Cyrl-RS" sz="2600" b="1" dirty="0" smtClean="0">
                <a:solidFill>
                  <a:schemeClr val="tx2">
                    <a:lumMod val="75000"/>
                  </a:schemeClr>
                </a:solidFill>
              </a:rPr>
              <a:t>ар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b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 (рецепт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ри на хепат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цитима преп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знају ар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Е) </a:t>
            </a:r>
          </a:p>
          <a:p>
            <a:pPr lvl="1" eaLnBrk="1" hangingPunct="1">
              <a:buFont typeface="Arial" charset="0"/>
              <a:buChar char="–"/>
              <a:defRPr/>
            </a:pPr>
            <a:r>
              <a:rPr lang="sr-Cyrl-RS" sz="2600" b="1" dirty="0" smtClean="0">
                <a:solidFill>
                  <a:schemeClr val="tx2">
                    <a:lumMod val="75000"/>
                  </a:schemeClr>
                </a:solidFill>
              </a:rPr>
              <a:t>ар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b="1" dirty="0" smtClean="0">
                <a:solidFill>
                  <a:schemeClr val="tx2">
                    <a:lumMod val="75000"/>
                  </a:schemeClr>
                </a:solidFill>
              </a:rPr>
              <a:t>С 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</a:rPr>
              <a:t>II</a:t>
            </a:r>
            <a:r>
              <a:rPr lang="sr-Cyrl-RS" sz="2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(ар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С-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II 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је не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пх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дан активат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р за лип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пр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теинску липазу)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sr-Cyrl-RS" sz="2600" dirty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еградација триацилглицер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ла дејств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м лип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пр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теинске липазе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sr-Cyrl-RS" sz="2600" dirty="0">
                <a:solidFill>
                  <a:schemeClr val="tx2">
                    <a:lumMod val="75000"/>
                  </a:schemeClr>
                </a:solidFill>
              </a:rPr>
              <a:t>н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астанак хил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микр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н-ремнант честице </a:t>
            </a:r>
            <a:endParaRPr lang="en-US" sz="2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641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337075" cy="1325563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Липопротеини веома мале густине (VLDL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) 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средње густине (IDL) 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90196"/>
            <a:ext cx="3953691" cy="546780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VLDL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Услови за настанак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VLDL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Састав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Аполипопротеини: АроВ100, АроЕ и АроС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Функција: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Улога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HDL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IDL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Деловање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LPL,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улога АроС2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Враћање АроС2 и АроЕ на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HDL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Холестерол естар трансфер протеини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206240" y="1480457"/>
            <a:ext cx="7985760" cy="563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  <a:defRPr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VLDL:</a:t>
            </a:r>
          </a:p>
          <a:p>
            <a:pPr>
              <a:buFont typeface="Arial" charset="0"/>
              <a:buChar char="•"/>
              <a:defRPr/>
            </a:pP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синтетишу се </a:t>
            </a:r>
            <a:r>
              <a:rPr lang="sr-Cyrl-RS" sz="2400" b="1" dirty="0" smtClean="0">
                <a:solidFill>
                  <a:schemeClr val="tx2">
                    <a:lumMod val="75000"/>
                  </a:schemeClr>
                </a:solidFill>
              </a:rPr>
              <a:t>у  хепат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400" b="1" dirty="0" smtClean="0">
                <a:solidFill>
                  <a:schemeClr val="tx2">
                    <a:lumMod val="75000"/>
                  </a:schemeClr>
                </a:solidFill>
              </a:rPr>
              <a:t>цитима</a:t>
            </a:r>
          </a:p>
          <a:p>
            <a:pPr>
              <a:buFont typeface="Arial" charset="0"/>
              <a:buChar char="•"/>
              <a:defRPr/>
            </a:pP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садрже </a:t>
            </a:r>
            <a:r>
              <a:rPr lang="sr-Cyrl-RS" sz="2400" b="1" dirty="0" smtClean="0">
                <a:solidFill>
                  <a:schemeClr val="tx2">
                    <a:lumMod val="75000"/>
                  </a:schemeClr>
                </a:solidFill>
              </a:rPr>
              <a:t>ароВ-100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sr-Cyrl-RS" sz="2400" b="1" dirty="0" smtClean="0">
                <a:solidFill>
                  <a:schemeClr val="tx2">
                    <a:lumMod val="75000"/>
                  </a:schemeClr>
                </a:solidFill>
              </a:rPr>
              <a:t>ароА-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endParaRPr lang="sr-Cyrl-RS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у циркулацији </a:t>
            </a:r>
            <a:r>
              <a:rPr lang="sr-Cyrl-RS" sz="2400" b="1" dirty="0" smtClean="0">
                <a:solidFill>
                  <a:schemeClr val="tx2">
                    <a:lumMod val="75000"/>
                  </a:schemeClr>
                </a:solidFill>
              </a:rPr>
              <a:t>приме ар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400" b="1" dirty="0" smtClean="0">
                <a:solidFill>
                  <a:schemeClr val="tx2">
                    <a:lumMod val="75000"/>
                  </a:schemeClr>
                </a:solidFill>
              </a:rPr>
              <a:t>С-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II </a:t>
            </a:r>
            <a:r>
              <a:rPr lang="sr-Cyrl-RS" sz="2400" b="1" dirty="0" smtClean="0">
                <a:solidFill>
                  <a:schemeClr val="tx2">
                    <a:lumMod val="75000"/>
                  </a:schemeClr>
                </a:solidFill>
              </a:rPr>
              <a:t>и ар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400" b="1" dirty="0" smtClean="0">
                <a:solidFill>
                  <a:schemeClr val="tx2">
                    <a:lumMod val="75000"/>
                  </a:schemeClr>
                </a:solidFill>
              </a:rPr>
              <a:t>Е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д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HDL </a:t>
            </a:r>
            <a:endParaRPr lang="sr-Cyrl-R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М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дификација циркулишућих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VLDL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0" indent="0">
              <a:buFont typeface="Arial" charset="0"/>
              <a:buNone/>
              <a:defRPr/>
            </a:pP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- триацилглицер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ле уклања лип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пр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теинска липаза</a:t>
            </a:r>
          </a:p>
          <a:p>
            <a:pPr marL="0" indent="0">
              <a:buFont typeface="Arial" charset="0"/>
              <a:buNone/>
              <a:defRPr/>
            </a:pP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	- ар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С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II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 и ар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Е се враћају п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н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в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HDL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честице и </a:t>
            </a:r>
          </a:p>
          <a:p>
            <a:pPr marL="0" indent="0">
              <a:buFont typeface="Arial" charset="0"/>
              <a:buNone/>
              <a:defRPr/>
            </a:pP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	- врши се размена липидних к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мп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ненти к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ја је п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сред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вана </a:t>
            </a:r>
            <a:r>
              <a:rPr lang="sr-Cyrl-RS" sz="2000" b="1" dirty="0" smtClean="0">
                <a:solidFill>
                  <a:schemeClr val="tx2">
                    <a:lumMod val="75000"/>
                  </a:schemeClr>
                </a:solidFill>
              </a:rPr>
              <a:t>х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b="1" dirty="0" smtClean="0">
                <a:solidFill>
                  <a:schemeClr val="tx2">
                    <a:lumMod val="75000"/>
                  </a:schemeClr>
                </a:solidFill>
              </a:rPr>
              <a:t>лестер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b="1" dirty="0" smtClean="0">
                <a:solidFill>
                  <a:schemeClr val="tx2">
                    <a:lumMod val="75000"/>
                  </a:schemeClr>
                </a:solidFill>
              </a:rPr>
              <a:t>л естар трансфер пр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b="1" dirty="0" smtClean="0">
                <a:solidFill>
                  <a:schemeClr val="tx2">
                    <a:lumMod val="75000"/>
                  </a:schemeClr>
                </a:solidFill>
              </a:rPr>
              <a:t>теинима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: х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лестерол-естри се са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HDL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честица пребацују на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VLDL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честице у замену за триацилглицер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ле и ф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сф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липиде к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ји се са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VLDL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честица пребацују на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HDL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честице</a:t>
            </a:r>
          </a:p>
          <a:p>
            <a:pPr>
              <a:buFont typeface="Arial" charset="0"/>
              <a:buChar char="•"/>
              <a:defRPr/>
            </a:pPr>
            <a:r>
              <a:rPr lang="sr-Cyrl-RS" sz="2400" b="1" dirty="0" smtClean="0">
                <a:solidFill>
                  <a:schemeClr val="tx2">
                    <a:lumMod val="75000"/>
                  </a:schemeClr>
                </a:solidFill>
              </a:rPr>
              <a:t>Настанак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LDL o</a:t>
            </a:r>
            <a:r>
              <a:rPr lang="sr-Cyrl-RS" sz="2400" b="1" dirty="0" smtClean="0">
                <a:solidFill>
                  <a:schemeClr val="tx2">
                    <a:lumMod val="75000"/>
                  </a:schemeClr>
                </a:solidFill>
              </a:rPr>
              <a:t>д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VLDL </a:t>
            </a:r>
            <a:r>
              <a:rPr lang="sr-Cyrl-RS" sz="2400" b="1" dirty="0" smtClean="0">
                <a:solidFill>
                  <a:schemeClr val="tx2">
                    <a:lumMod val="75000"/>
                  </a:schemeClr>
                </a:solidFill>
              </a:rPr>
              <a:t>у плазми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– п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сле свих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вих пр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мена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VLDL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честице се у плазми к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нвертују у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LDL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честице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276" y="37010"/>
            <a:ext cx="19812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968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531" y="1"/>
            <a:ext cx="10515600" cy="81860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Липопротеини мале 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густине (LDL)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9229" y="3378925"/>
            <a:ext cx="4212771" cy="3479073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Деловање хепатичне триацилглицерол липазе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LDL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састав, АроВ100, функција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LDL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LDL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рецептори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"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scavanger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"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LDL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рецепт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ри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Атерогенеза и оксидативно промењени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LDL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818606"/>
            <a:ext cx="6766560" cy="6039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настају 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у циркулацији од 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VLDL </a:t>
            </a:r>
            <a:endParaRPr lang="sr-Cyrl-RS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задржавају ар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В-100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, друге ап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лип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пр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теине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предају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HDL 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честицама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садрже мн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г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већу к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личину х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лестер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ла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и х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лестер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л-естара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сн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вна функција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LDL 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честица је 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да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периферним ткивима д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преме х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лестер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л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	-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"хидрoфoбнo се у хидрoфoбнoм раствара"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	- 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LDL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рецепт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ри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преп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знају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ар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ар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В-100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м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гућавају везивање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LDL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за мембрану циљних ћелија - рецепт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р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м-п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сред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вана енд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цит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за </a:t>
            </a:r>
            <a:endParaRPr lang="sr-Cyrl-RS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sr-Cyrl-RS" sz="1800" u="sng" dirty="0" smtClean="0">
                <a:solidFill>
                  <a:schemeClr val="tx2">
                    <a:lumMod val="75000"/>
                  </a:schemeClr>
                </a:solidFill>
              </a:rPr>
              <a:t>Ефекат енд</a:t>
            </a:r>
            <a:r>
              <a:rPr lang="en-US" sz="1800" u="sng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u="sng" dirty="0" smtClean="0">
                <a:solidFill>
                  <a:schemeClr val="tx2">
                    <a:lumMod val="75000"/>
                  </a:schemeClr>
                </a:solidFill>
              </a:rPr>
              <a:t>цит</a:t>
            </a:r>
            <a:r>
              <a:rPr lang="en-US" sz="1800" u="sng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u="sng" dirty="0" smtClean="0">
                <a:solidFill>
                  <a:schemeClr val="tx2">
                    <a:lumMod val="75000"/>
                  </a:schemeClr>
                </a:solidFill>
              </a:rPr>
              <a:t>з</a:t>
            </a:r>
            <a:r>
              <a:rPr lang="en-US" sz="1800" u="sng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u="sng" dirty="0" smtClean="0">
                <a:solidFill>
                  <a:schemeClr val="tx2">
                    <a:lumMod val="75000"/>
                  </a:schemeClr>
                </a:solidFill>
              </a:rPr>
              <a:t>м унет</a:t>
            </a:r>
            <a:r>
              <a:rPr lang="en-US" sz="1800" u="sng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u="sng" dirty="0" smtClean="0">
                <a:solidFill>
                  <a:schemeClr val="tx2">
                    <a:lumMod val="75000"/>
                  </a:schemeClr>
                </a:solidFill>
              </a:rPr>
              <a:t>г х</a:t>
            </a:r>
            <a:r>
              <a:rPr lang="en-US" sz="1800" u="sng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u="sng" dirty="0" smtClean="0">
                <a:solidFill>
                  <a:schemeClr val="tx2">
                    <a:lumMod val="75000"/>
                  </a:schemeClr>
                </a:solidFill>
              </a:rPr>
              <a:t>лестер</a:t>
            </a:r>
            <a:r>
              <a:rPr lang="en-US" sz="1800" u="sng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u="sng" dirty="0" smtClean="0">
                <a:solidFill>
                  <a:schemeClr val="tx2">
                    <a:lumMod val="75000"/>
                  </a:schemeClr>
                </a:solidFill>
              </a:rPr>
              <a:t>ла на садржај х</a:t>
            </a:r>
            <a:r>
              <a:rPr lang="en-US" sz="1800" u="sng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u="sng" dirty="0" smtClean="0">
                <a:solidFill>
                  <a:schemeClr val="tx2">
                    <a:lumMod val="75000"/>
                  </a:schemeClr>
                </a:solidFill>
              </a:rPr>
              <a:t>лестер</a:t>
            </a:r>
            <a:r>
              <a:rPr lang="en-US" sz="1800" u="sng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u="sng" dirty="0" smtClean="0">
                <a:solidFill>
                  <a:schemeClr val="tx2">
                    <a:lumMod val="75000"/>
                  </a:schemeClr>
                </a:solidFill>
              </a:rPr>
              <a:t>ла у ћелији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	1.	да се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држи 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интегритет ћелијске мембране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	2.	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смањује се синтеза х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лестер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ла из ацетил-С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А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 се јер је смањена синтеза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HMG-CoA 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редуктазе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	3.	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стимулисана активн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ст ензима ацил-С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А:х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лестер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л-ацил-трансферазе 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ACAT) 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к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ји врши естерификацију х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лестер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ла и д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прин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си њег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в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м деп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н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вању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	4.	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смањена синтеза 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LDL 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рецепт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1800" b="1" dirty="0" smtClean="0">
                <a:solidFill>
                  <a:schemeClr val="tx2">
                    <a:lumMod val="75000"/>
                  </a:schemeClr>
                </a:solidFill>
              </a:rPr>
              <a:t>ра 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так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шт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се смањује нив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експресије гена –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down </a:t>
            </a:r>
            <a:r>
              <a:rPr lang="sr-Cyrl-RS" sz="1800" dirty="0" smtClean="0">
                <a:solidFill>
                  <a:schemeClr val="tx2">
                    <a:lumMod val="75000"/>
                  </a:schemeClr>
                </a:solidFill>
              </a:rPr>
              <a:t>регулација синтезе протеина рецептора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endParaRPr lang="en-US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488" y="87088"/>
            <a:ext cx="4778512" cy="3378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981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algn="l" eaLnBrk="1" hangingPunct="1">
              <a:defRPr/>
            </a:pPr>
            <a:r>
              <a:rPr lang="sr-Cyrl-RS" sz="3600" b="1" dirty="0" smtClean="0">
                <a:solidFill>
                  <a:schemeClr val="tx2">
                    <a:lumMod val="75000"/>
                  </a:schemeClr>
                </a:solidFill>
              </a:rPr>
              <a:t>АТЕРОГЕНЕЗА</a:t>
            </a:r>
            <a:endParaRPr lang="en-US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446" y="0"/>
            <a:ext cx="8081554" cy="3338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3338" y="2090057"/>
            <a:ext cx="12158662" cy="4767944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Char char="•"/>
              <a:defRPr/>
            </a:pPr>
            <a:endParaRPr lang="sr-Cyrl-R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sr-Cyrl-RS" sz="2000" dirty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sr-Cyrl-R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sr-Cyrl-R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sr-Cyrl-RS" sz="2000" b="1" dirty="0" smtClean="0">
                <a:solidFill>
                  <a:schemeClr val="tx2">
                    <a:lumMod val="75000"/>
                  </a:schemeClr>
                </a:solidFill>
              </a:rPr>
              <a:t>Макр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b="1" dirty="0" smtClean="0">
                <a:solidFill>
                  <a:schemeClr val="tx2">
                    <a:lumMod val="75000"/>
                  </a:schemeClr>
                </a:solidFill>
              </a:rPr>
              <a:t>фаги преузимају оксидативно м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b="1" dirty="0" smtClean="0">
                <a:solidFill>
                  <a:schemeClr val="tx2">
                    <a:lumMod val="75000"/>
                  </a:schemeClr>
                </a:solidFill>
              </a:rPr>
              <a:t>дифик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b="1" dirty="0" smtClean="0">
                <a:solidFill>
                  <a:schemeClr val="tx2">
                    <a:lumMod val="75000"/>
                  </a:schemeClr>
                </a:solidFill>
              </a:rPr>
              <a:t>вани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LDL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путем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scavenger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рецепт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ра - рецептори „</a:t>
            </a:r>
            <a:r>
              <a:rPr lang="sr-Cyrl-RS" sz="2000" i="1" dirty="0" smtClean="0">
                <a:solidFill>
                  <a:schemeClr val="tx2">
                    <a:lumMod val="75000"/>
                  </a:schemeClr>
                </a:solidFill>
              </a:rPr>
              <a:t>хватачи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“ и постају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foam cells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 "</a:t>
            </a:r>
            <a:r>
              <a:rPr lang="sr-Cyrl-RS" sz="2000" i="1" dirty="0" smtClean="0">
                <a:solidFill>
                  <a:schemeClr val="tx2">
                    <a:lumMod val="75000"/>
                  </a:schemeClr>
                </a:solidFill>
              </a:rPr>
              <a:t>пенасте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" ћелије </a:t>
            </a:r>
          </a:p>
          <a:p>
            <a:pPr marL="0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sr-Cyrl-RS" sz="2000" b="1" dirty="0" smtClean="0">
                <a:solidFill>
                  <a:schemeClr val="tx2">
                    <a:lumMod val="75000"/>
                  </a:schemeClr>
                </a:solidFill>
              </a:rPr>
              <a:t>Акумулација пенастих </a:t>
            </a:r>
            <a:r>
              <a:rPr lang="sr-Cyrl-RS" sz="2000" b="1" dirty="0">
                <a:solidFill>
                  <a:schemeClr val="tx2">
                    <a:lumMod val="75000"/>
                  </a:schemeClr>
                </a:solidFill>
              </a:rPr>
              <a:t>ћелија у субенд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b="1" dirty="0">
                <a:solidFill>
                  <a:schemeClr val="tx2">
                    <a:lumMod val="75000"/>
                  </a:schemeClr>
                </a:solidFill>
              </a:rPr>
              <a:t>телијалн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b="1" dirty="0">
                <a:solidFill>
                  <a:schemeClr val="tx2">
                    <a:lumMod val="75000"/>
                  </a:schemeClr>
                </a:solidFill>
              </a:rPr>
              <a:t>м пр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b="1" dirty="0">
                <a:solidFill>
                  <a:schemeClr val="tx2">
                    <a:lumMod val="75000"/>
                  </a:schemeClr>
                </a:solidFill>
              </a:rPr>
              <a:t>ст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b="1" dirty="0">
                <a:solidFill>
                  <a:schemeClr val="tx2">
                    <a:lumMod val="75000"/>
                  </a:schemeClr>
                </a:solidFill>
              </a:rPr>
              <a:t>ру крвн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b="1" dirty="0">
                <a:solidFill>
                  <a:schemeClr val="tx2">
                    <a:lumMod val="75000"/>
                  </a:schemeClr>
                </a:solidFill>
              </a:rPr>
              <a:t>г суда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- први знак настанка атер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склер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тск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г плака</a:t>
            </a:r>
          </a:p>
          <a:p>
            <a:pPr marL="0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Васкуларни фактори ризика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за настанак атеросклерозе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треба да достигну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критични праг и доведу до оштећења у ендотелном слоју крвног суда</a:t>
            </a:r>
            <a:endParaRPr lang="sr-Cyrl-R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Долази до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адхезије и агрегације тромбоцита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sr-Cyrl-RS" sz="2000" dirty="0" smtClean="0">
                <a:solidFill>
                  <a:schemeClr val="tx2">
                    <a:lumMod val="75000"/>
                  </a:schemeClr>
                </a:solidFill>
              </a:rPr>
              <a:t>формирања локалног угрушка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Делимично затварање лумена крвног суда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води до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промене хемодинамике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протицања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крви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Када фиброзна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капа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атерома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пукне,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садржај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плака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се излива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у циркулацију 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то води ка акутном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настајању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тромба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Цео процес индукују оксидовани стероли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и трансформишући фактор раста бета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који синтетишу неке васкуларне ћелије</a:t>
            </a:r>
            <a:endParaRPr lang="sr-Cyrl-R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347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75063"/>
          </a:xfrm>
        </p:spPr>
        <p:txBody>
          <a:bodyPr>
            <a:normAutofit/>
          </a:bodyPr>
          <a:lstStyle/>
          <a:p>
            <a:r>
              <a:rPr lang="sr-Cyrl-RS" sz="4000" dirty="0">
                <a:solidFill>
                  <a:schemeClr val="accent5">
                    <a:lumMod val="50000"/>
                  </a:schemeClr>
                </a:solidFill>
              </a:rPr>
              <a:t>Липопротеини велике густине (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</a:rPr>
              <a:t>HDL)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75063"/>
            <a:ext cx="12192001" cy="6226628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Састав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HDL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Функција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HDL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Донор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(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циркулат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рни резерв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ар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ар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o-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С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endParaRPr lang="sr-Cyrl-R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деловање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лецитин:хoлестерoл ацилтрансфераза 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LCAT) уз присуство аро-А1 -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реверзн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трансп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рт 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лестер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ла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-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Преузимање неестерификoванoг хoлестерoла из 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екстрахепатичких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ткива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Синтеза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HDL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1. у јетри и цревима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2. у циркулацији „сазревањем„ из аполопопротеина из хиломикрона и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VLDL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3. из слободног АроА1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Најважнија улога – враћање вишкова холестерола из ткива у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јетру; реверзни трансп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рт х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лестер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ла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и улога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LCAT</a:t>
            </a:r>
          </a:p>
          <a:p>
            <a:pPr lvl="1"/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Н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DL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честица се пуни естрима х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лестер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ла и триацилглицер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лима,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на п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стаје велика и сферн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г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блика – зрела Н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DL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честица тј.  Н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DL3</a:t>
            </a:r>
          </a:p>
          <a:p>
            <a:pPr lvl="1"/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Н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DL3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пребацују х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лестер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 естре на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VLDL (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т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је једини начин да напусте Н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DL) 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у замену за триацилглицер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ле шт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је п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сред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ван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х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лестер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 естар трансфер пр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теинима (СЕРТ-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Cholesterol Ester Transfer Proteins)</a:t>
            </a:r>
          </a:p>
          <a:p>
            <a:pPr lvl="1"/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Сферне Н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DL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честице преузима јетра рецепт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р-п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сред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ван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м енд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цит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з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м и х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лестер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 естри се разграђују</a:t>
            </a:r>
          </a:p>
          <a:p>
            <a:pPr lvl="1"/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HDL рецептори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„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хватачи“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SR-B1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007" y="0"/>
            <a:ext cx="4362994" cy="2870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55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" y="1"/>
            <a:ext cx="12172406" cy="827314"/>
          </a:xfrm>
        </p:spPr>
        <p:txBody>
          <a:bodyPr>
            <a:normAutofit/>
          </a:bodyPr>
          <a:lstStyle/>
          <a:p>
            <a:r>
              <a:rPr lang="sr-Cyrl-RS" sz="4000" dirty="0">
                <a:solidFill>
                  <a:schemeClr val="accent5">
                    <a:lumMod val="50000"/>
                  </a:schemeClr>
                </a:solidFill>
              </a:rPr>
              <a:t>Поремећаји метаболизма липида– хиперлипидемије</a:t>
            </a:r>
            <a:endParaRPr lang="en-US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27315"/>
            <a:ext cx="12172950" cy="801188"/>
          </a:xfrm>
          <a:prstGeom prst="rect">
            <a:avLst/>
          </a:prstGeom>
        </p:spPr>
      </p:pic>
      <p:graphicFrame>
        <p:nvGraphicFramePr>
          <p:cNvPr id="6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7017502"/>
              </p:ext>
            </p:extLst>
          </p:nvPr>
        </p:nvGraphicFramePr>
        <p:xfrm>
          <a:off x="827088" y="1600200"/>
          <a:ext cx="7993062" cy="5232404"/>
        </p:xfrm>
        <a:graphic>
          <a:graphicData uri="http://schemas.openxmlformats.org/drawingml/2006/table">
            <a:tbl>
              <a:tblPr/>
              <a:tblGrid>
                <a:gridCol w="1804987"/>
                <a:gridCol w="2227263"/>
                <a:gridCol w="1079500"/>
                <a:gridCol w="1508125"/>
                <a:gridCol w="1373187"/>
              </a:tblGrid>
              <a:tr h="5181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Липопротеински  тип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Поремећај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Примарни дефект 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Липопротеин 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Липид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Тип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хиломикронемија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LPL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хиломикрони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ТА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G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8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Тип 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II a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Породична хиперхолестеролемија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LDL -</a:t>
                      </a: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рецептор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   </a:t>
                      </a:r>
                      <a:r>
                        <a:rPr kumimoji="0" lang="sr-Latn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LDL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холестерол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68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Тип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II </a:t>
                      </a: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б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Породична хиперхолестеролемија са триглицеридемијом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LDL -</a:t>
                      </a: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рецептор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LDL</a:t>
                      </a: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и 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VLDL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ТА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G</a:t>
                      </a: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и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холестерол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5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Тип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III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Породична дисбеталипопротеинемија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п</a:t>
                      </a:r>
                      <a:r>
                        <a:rPr kumimoji="0" lang="sr-Latn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o - 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Хиломикрон     ремнант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ТА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G</a:t>
                      </a: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и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холестерол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7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Тип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IV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Породична хипертриглицеридемија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непознат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VLDL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ТА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3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Тип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V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Породична хиперхиломикронемија 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хипертриглицеридемија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непознат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sr-Latn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VLDL</a:t>
                      </a: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и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хиломикрони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ТА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G </a:t>
                      </a: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и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холестерол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99280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" y="1"/>
            <a:ext cx="10515600" cy="82731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5">
                    <a:lumMod val="50000"/>
                  </a:schemeClr>
                </a:solidFill>
              </a:rPr>
              <a:t>Жучне киселине и жучне соли</a:t>
            </a:r>
            <a:endParaRPr lang="en-US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2184"/>
            <a:ext cx="12192000" cy="5885815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Уклањање вишкова холестерола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1. у виду естерификованог холестерола (естара холестерола) 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. у виду жучних киселина (соли) и 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. облику неестерификованог холестерола који улази у састав ћелијских мембрана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Крајњи продукти метаболизма холестерола – синтетишу се у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јетри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Синтеза жучних киселина и соли је доминантан механизам екскреције сувишног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холестерола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из организма</a:t>
            </a:r>
            <a:endParaRPr lang="sr-Cyrl-RS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Најзаступљеније примарне жучне киселине код човека су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хенохолна киселина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(45%) и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холна киселина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(31%).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Биосинтеза жучних киселина у јетри започиње реакцијама у којима се дешава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хидроксилација холестерола на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C7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атому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– кључни корак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синтезе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жучних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киселина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, и долази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до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раскидања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бочног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низа холестерола 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Жучне киселине – састав и улога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24 угљеникова атома која воде директно порекло од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холестерола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неопходне за апсорпцију хранљивих материја, превасходно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масти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50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528" y="1"/>
            <a:ext cx="10515600" cy="731520"/>
          </a:xfrm>
        </p:spPr>
        <p:txBody>
          <a:bodyPr>
            <a:normAutofit/>
          </a:bodyPr>
          <a:lstStyle/>
          <a:p>
            <a:r>
              <a:rPr lang="sr-Cyrl-RS" sz="4000" b="1" dirty="0">
                <a:solidFill>
                  <a:schemeClr val="accent5">
                    <a:lumMod val="50000"/>
                  </a:schemeClr>
                </a:solidFill>
              </a:rPr>
              <a:t>Синтеза жучних киселина</a:t>
            </a:r>
            <a:endParaRPr lang="en-US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1520"/>
            <a:ext cx="6992984" cy="6126479"/>
          </a:xfrm>
        </p:spPr>
        <p:txBody>
          <a:bodyPr>
            <a:normAutofit fontScale="92500" lnSpcReduction="10000"/>
          </a:bodyPr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Кључни ензим синтезе је </a:t>
            </a:r>
            <a:r>
              <a:rPr lang="el-GR" b="1" dirty="0">
                <a:solidFill>
                  <a:schemeClr val="accent5">
                    <a:lumMod val="50000"/>
                  </a:schemeClr>
                </a:solidFill>
              </a:rPr>
              <a:t>7α-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хидроксилаза 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 примарне жучне киселине убрајамо холну и хенодеоксихолну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киселину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Претварање у СоА деривате (преко карбоксилне групе)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Коњугација са амино групом глицина и таурина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Примарне жучне киселине, ХОЛНА и ХЕНОХОЛНА киселина се у јетри активирају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ATP-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ом и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Co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А-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SH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дајући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Холил-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Co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Хенодеоксихолил-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оА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Карбоксилна група која се налази на крају бочног низа жучних киселина активира се у реакцији са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CoA-SH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 присуству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ATP-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а. Настали коензим А-деривати могу да реагују са глицином и таурином (који настаје из цистеина) преко 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NH</a:t>
            </a:r>
            <a:r>
              <a:rPr lang="en-US" baseline="-25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групе ових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аминокиселина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Коњугати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се називају жучним солима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или коњугованим жучним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киселинама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2984" y="265980"/>
            <a:ext cx="5105354" cy="529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3444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9138" y="3227387"/>
            <a:ext cx="5670958" cy="360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73025"/>
            <a:ext cx="3259138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43242"/>
              </p:ext>
            </p:extLst>
          </p:nvPr>
        </p:nvGraphicFramePr>
        <p:xfrm>
          <a:off x="3631474" y="0"/>
          <a:ext cx="5795963" cy="322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Document" r:id="rId5" imgW="3787140" imgH="2781300" progId="Word.Document.8">
                  <p:embed/>
                </p:oleObj>
              </mc:Choice>
              <mc:Fallback>
                <p:oleObj name="Document" r:id="rId5" imgW="3787140" imgH="27813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1474" y="0"/>
                        <a:ext cx="5795963" cy="322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 flipH="1">
            <a:off x="9427437" y="134232"/>
            <a:ext cx="276179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У серији даљих реакција, 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долази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до: </a:t>
            </a:r>
          </a:p>
          <a:p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епимеризације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(настаје кетон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врши се хидроксилација на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C12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атому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метил група се оксидује у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карбоксилну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молекул скраћује механизмом 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β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оксидације и синтетишу се ХОЛНА и ХЕНОХОЛНА које означавамо као примарне жучне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киселине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35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528" y="806722"/>
            <a:ext cx="12198528" cy="6051278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Жучне киселине емулгују масти и омогућавају деловање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панкреасних ензима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Деловањем бактеријских ензима долази до дехидроксилације и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декоњугације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 цревима, интестиналне бактерије тј. њихови ензими,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декоњугују и дехидроксилују жучне соли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односно, глицинска или тауринска компонента се одстрањује и уклања се хидроксилна група у положају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7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Ентерохепатичка циркулација жучних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киселина</a:t>
            </a:r>
          </a:p>
          <a:p>
            <a:pPr lvl="1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Жучне соли које немају хидроксилну групу у положају 7 зову се секундарне жучне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соли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Овако промењене, оне су мање растворне, због чега се слабије ресорбују из лумена интестинума од оних које нису претрпеле деловање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бактерија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Најмање растворљива жучна со је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литохолна киселина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секундарна жучна со која има само једну хидроксилну групу у положају 3. Она се углавном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излучује из организма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Више од 95% жучних соли се ресорбује у илеуму и ентерохепатичком циркулацијом преко порталне вене врати се 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јетру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Секундарне жучне соли могу поново да се коњугују у јетри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али </a:t>
            </a:r>
            <a:r>
              <a:rPr lang="ru-RU" b="1" u="sng" dirty="0">
                <a:solidFill>
                  <a:schemeClr val="accent5">
                    <a:lumMod val="50000"/>
                  </a:schemeClr>
                </a:solidFill>
              </a:rPr>
              <a:t>до поновне хидроксилације не може да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</a:rPr>
              <a:t>дође</a:t>
            </a:r>
            <a:endParaRPr lang="ru-RU" b="1" u="sng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После поновне коњугације жучне соли се излучују у жуч и по потреби у лумен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црева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Ентерохепатичка рециркулација је екстремно ефикасна,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свега 5% жучних соли које су тог дана ушле у црево се избаци из организма путем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фецеса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Будући да стероидно језгро не може да се разгради у нашем организму, излучивање жучних соли представља главни пут којим се стероиди, а тиме и холестерол, укалањају из тела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6528" y="1"/>
            <a:ext cx="10515600" cy="731520"/>
          </a:xfrm>
        </p:spPr>
        <p:txBody>
          <a:bodyPr>
            <a:normAutofit/>
          </a:bodyPr>
          <a:lstStyle/>
          <a:p>
            <a:r>
              <a:rPr lang="sr-Cyrl-RS" sz="4000" b="1" dirty="0" smtClean="0">
                <a:solidFill>
                  <a:schemeClr val="accent5">
                    <a:lumMod val="50000"/>
                  </a:schemeClr>
                </a:solidFill>
              </a:rPr>
              <a:t>Метаболизам </a:t>
            </a:r>
            <a:r>
              <a:rPr lang="sr-Cyrl-RS" sz="4000" b="1" dirty="0">
                <a:solidFill>
                  <a:schemeClr val="accent5">
                    <a:lumMod val="50000"/>
                  </a:schemeClr>
                </a:solidFill>
              </a:rPr>
              <a:t>жучних киселина</a:t>
            </a:r>
            <a:endParaRPr lang="en-US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094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ХОЛЕСТЕРОЛ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1"/>
            <a:ext cx="12209414" cy="5286102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Холестерол (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3-хидрокси-5,6-холестен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хемијска структура холестерола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27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 атома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3-хидрокси-5,6-холестен; ароматични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алкохол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четири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кондензована прстена; означени словима А, B, C и D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хидроксилна група (OH-група) у 3. положају у прстену А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двострука веза између 5. и 6. С-атома прстена B 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метил-група на 10. и 13. С-атому  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бочни ланац на 17. С-атому од осам угљеникових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атома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Улога холестерола у хуманом организму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жучне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киселине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стероидни хормони: </a:t>
            </a:r>
          </a:p>
          <a:p>
            <a:pPr lvl="2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полни хормони, мушки – тестостерон и женски – прогестерон и естрогени </a:t>
            </a:r>
          </a:p>
          <a:p>
            <a:pPr lvl="2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хормони коре надбубрега – минералокортикоиди, глукокортикоидни и адренални андрогени и 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витамин D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 саставу биолошких мембрана 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 саставу липопротеинских честица</a:t>
            </a:r>
          </a:p>
          <a:p>
            <a:pPr lvl="1"/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Естерификовани и неестерификовани холестерол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Ендогени/егзогени холестерол 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2" descr="holesterol gradj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045" y="2157548"/>
            <a:ext cx="4921956" cy="2170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140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36023"/>
          </a:xfrm>
        </p:spPr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Синтеза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холестерола 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54766"/>
            <a:ext cx="7386493" cy="5903234"/>
          </a:xfrm>
        </p:spPr>
        <p:txBody>
          <a:bodyPr>
            <a:normAutofit lnSpcReduction="1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Реакције прве фазе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Од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ацетил-СоА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преко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HMG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-СоА до мевалоната (6С атома)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Регулаторни ензим синтезе је </a:t>
            </a:r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HMG</a:t>
            </a:r>
            <a:r>
              <a:rPr lang="sr-Cyrl-RS" b="1" u="sng" dirty="0" smtClean="0">
                <a:solidFill>
                  <a:schemeClr val="accent5">
                    <a:lumMod val="50000"/>
                  </a:schemeClr>
                </a:solidFill>
              </a:rPr>
              <a:t>-СоА редуктаза 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Реакције друге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фазе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Настанак </a:t>
            </a:r>
            <a:r>
              <a:rPr lang="el-GR" b="1" dirty="0">
                <a:solidFill>
                  <a:schemeClr val="accent5">
                    <a:lumMod val="50000"/>
                  </a:schemeClr>
                </a:solidFill>
              </a:rPr>
              <a:t>Δ3-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изопентенил-пирофосфата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и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диметилалил-пирофосфата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(оба по 5С атома)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Кондензација „глава-реп" 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Настанак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геранил-пирофосфата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(10С) и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фарнезил-пирофосфата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(15С)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Настанак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сквалена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Реакције треће фазе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Од сквалена преко ланостерола до холестерола</a:t>
            </a:r>
          </a:p>
          <a:p>
            <a:pPr lvl="1"/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Сквален-монооксигеназа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/оксидоциклаза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493" y="-1"/>
            <a:ext cx="4805507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5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Регулација процеса синтезе холестерола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Негативна повратна спрега (feedback  инхибиција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Транскрипција посредована стеролима 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Регулација ензимске активности поредована ковалентим модификацијама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– хормони (инсулин и глукагон)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Склоност ка протеолизи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HMG-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СоА редуктазе</a:t>
            </a:r>
          </a:p>
          <a:p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Регулација синтезе холестерола од стране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лекова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68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7943"/>
          </a:xfrm>
        </p:spPr>
        <p:txBody>
          <a:bodyPr/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Регулација синтезе холестерола од стране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лекова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На основу механизма дејства ови лекови се деле на: 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. лекове који смањују апсорпцију липида у гастроинтестиналном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тракту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Адсорбенси жучних киселина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(холестриамин и холестипол) 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. лекове који појачавају (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активирају) дејство липопротеинске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липазе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(фибрати)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и 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. лекове који блокирају синтезу холестерола (врше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компетитивну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тј. реверзибилну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инхибицију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регулаторног ензима синтезе холестерола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хидрокси-метилглутарил-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CoA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редуктазе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) – статини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4. препарати ниацинске киселине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601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" y="86452"/>
            <a:ext cx="12172406" cy="1437548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</a:rPr>
              <a:t>Регулација ензимске активности поредована ковалентим модификацијама – хормони (инсулин и глукагон)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4" y="2159726"/>
            <a:ext cx="3219995" cy="4580708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Дејство инсулина – активација фосфатаза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Дејство глукагона – активација киназа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 descr="hmgcoareductaseregul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524000"/>
            <a:ext cx="9144000" cy="536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246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350" y="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Варење липида у дигестивном тракту</a:t>
            </a:r>
            <a:endParaRPr lang="en-US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350" y="1661160"/>
            <a:ext cx="4900613" cy="5225038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Char char="•"/>
              <a:defRPr/>
            </a:pPr>
            <a:r>
              <a:rPr lang="sr-Cyrl-RS" b="1" dirty="0" smtClean="0">
                <a:solidFill>
                  <a:schemeClr val="tx2">
                    <a:lumMod val="75000"/>
                  </a:schemeClr>
                </a:solidFill>
              </a:rPr>
              <a:t>Панкреасна липаза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sr-Cyrl-RS" b="1" dirty="0" smtClean="0">
                <a:solidFill>
                  <a:schemeClr val="tx2">
                    <a:lumMod val="75000"/>
                  </a:schemeClr>
                </a:solidFill>
              </a:rPr>
              <a:t>Ф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b="1" dirty="0" smtClean="0">
                <a:solidFill>
                  <a:schemeClr val="tx2">
                    <a:lumMod val="75000"/>
                  </a:schemeClr>
                </a:solidFill>
              </a:rPr>
              <a:t>сф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b="1" dirty="0" smtClean="0">
                <a:solidFill>
                  <a:schemeClr val="tx2">
                    <a:lumMod val="75000"/>
                  </a:schemeClr>
                </a:solidFill>
              </a:rPr>
              <a:t>липаза А2 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sr-Cyrl-RS" b="1" dirty="0" smtClean="0">
                <a:solidFill>
                  <a:schemeClr val="tx2">
                    <a:lumMod val="75000"/>
                  </a:schemeClr>
                </a:solidFill>
              </a:rPr>
              <a:t>Х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b="1" dirty="0" smtClean="0">
                <a:solidFill>
                  <a:schemeClr val="tx2">
                    <a:lumMod val="75000"/>
                  </a:schemeClr>
                </a:solidFill>
              </a:rPr>
              <a:t>лестер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b="1" dirty="0" smtClean="0">
                <a:solidFill>
                  <a:schemeClr val="tx2">
                    <a:lumMod val="75000"/>
                  </a:schemeClr>
                </a:solidFill>
              </a:rPr>
              <a:t>л естераза 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Липиди су у танк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м цреву емулг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вани жучним с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лима (из жучне кесице) те настаје мицеларна суспензија - 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</a:rPr>
              <a:t>mixed micelles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sr-Cyrl-RS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У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бичајен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м исхран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м дневн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се унесе 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к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 60g 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o 150g </a:t>
            </a: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липида</a:t>
            </a:r>
            <a:endParaRPr lang="sr-Cyrl-RS" sz="2600" dirty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sr-Cyrl-RS" sz="2600" dirty="0" smtClean="0">
                <a:solidFill>
                  <a:schemeClr val="tx2">
                    <a:lumMod val="75000"/>
                  </a:schemeClr>
                </a:solidFill>
              </a:rPr>
              <a:t>У ентероцитима настају </a:t>
            </a:r>
            <a:r>
              <a:rPr lang="sr-Cyrl-RS" sz="2600" b="1" dirty="0" smtClean="0">
                <a:solidFill>
                  <a:schemeClr val="tx2">
                    <a:lumMod val="75000"/>
                  </a:schemeClr>
                </a:solidFill>
              </a:rPr>
              <a:t>ХИЛОМИКРОНИ</a:t>
            </a:r>
            <a:endParaRPr lang="en-US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822" y="34827"/>
            <a:ext cx="4955177" cy="400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877" y="4040776"/>
            <a:ext cx="4687026" cy="284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5413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486" y="36920"/>
            <a:ext cx="10515600" cy="1325563"/>
          </a:xfrm>
        </p:spPr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ЛИПОПРОТЕИНИ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03608"/>
            <a:ext cx="7562850" cy="5554391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Грађа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липопротеина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триацилглицер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ли</a:t>
            </a:r>
          </a:p>
          <a:p>
            <a:pPr lvl="1"/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естри х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лестер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ла</a:t>
            </a:r>
          </a:p>
          <a:p>
            <a:pPr lvl="1"/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х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лестер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 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2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око 2/3 холестерола у организму настаје ендогеном синтезом; то је количина око 800-900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mg/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dan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(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синтеза се дешава углавном ноћу), а преостала 1/3 треба да се унесе храном  (количина од 150-300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mg/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dan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ф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сф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липиди </a:t>
            </a:r>
          </a:p>
          <a:p>
            <a:pPr lvl="1"/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ап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лип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теини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Подела на врсте липопротеина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На основу састава и релативне густине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На основу величине честице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ХИЛ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МИКР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НИ (СМ)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ЛИП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ТЕИНИ ВЕ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МА МАЛЕ ГУСТИНЕ (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VLDL – very low density lipoproteins)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ЛИП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ТЕИНИ МАЛЕ ГУСТИНЕ (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LDL – low density lipoproteins)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ЛИП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ПР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ТЕИНИ ВЕЛИКЕ ГУСТИНЕ (Н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DL – high density lipoproteins)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069" y="3479278"/>
            <a:ext cx="34988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850" y="95794"/>
            <a:ext cx="46291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332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3600" b="1" dirty="0" smtClean="0">
                <a:solidFill>
                  <a:schemeClr val="tx2">
                    <a:lumMod val="75000"/>
                  </a:schemeClr>
                </a:solidFill>
              </a:rPr>
              <a:t>АП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3600" b="1" dirty="0" smtClean="0">
                <a:solidFill>
                  <a:schemeClr val="tx2">
                    <a:lumMod val="75000"/>
                  </a:schemeClr>
                </a:solidFill>
              </a:rPr>
              <a:t>ЛИП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3600" b="1" dirty="0" smtClean="0">
                <a:solidFill>
                  <a:schemeClr val="tx2">
                    <a:lumMod val="75000"/>
                  </a:schemeClr>
                </a:solidFill>
              </a:rPr>
              <a:t>ПР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sr-Cyrl-RS" sz="3600" b="1" dirty="0" smtClean="0">
                <a:solidFill>
                  <a:schemeClr val="tx2">
                    <a:lumMod val="75000"/>
                  </a:schemeClr>
                </a:solidFill>
              </a:rPr>
              <a:t>ТЕИНИ</a:t>
            </a:r>
            <a:endParaRPr lang="en-US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875" y="862148"/>
            <a:ext cx="10562544" cy="5995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9240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1839</Words>
  <Application>Microsoft Office PowerPoint</Application>
  <PresentationFormat>Widescreen</PresentationFormat>
  <Paragraphs>236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Garamond</vt:lpstr>
      <vt:lpstr>Wingdings</vt:lpstr>
      <vt:lpstr>Office Theme</vt:lpstr>
      <vt:lpstr>Document</vt:lpstr>
      <vt:lpstr>ХОЛЕСТЕРОЛ, ЛИПОПРОТЕИНИ, МЕТАБОЛИЗАМ ЖУЧИ XI недеља</vt:lpstr>
      <vt:lpstr>ХОЛЕСТЕРОЛ</vt:lpstr>
      <vt:lpstr>Синтеза холестерола </vt:lpstr>
      <vt:lpstr>Регулација процеса синтезе холестерола</vt:lpstr>
      <vt:lpstr>Регулација синтезе холестерола од стране лекова</vt:lpstr>
      <vt:lpstr>Регулација ензимске активности поредована ковалентим модификацијама – хормони (инсулин и глукагон)</vt:lpstr>
      <vt:lpstr>Варење липида у дигестивном тракту</vt:lpstr>
      <vt:lpstr>ЛИПОПРОТЕИНИ</vt:lpstr>
      <vt:lpstr>АПOЛИПOПРOТЕИНИ</vt:lpstr>
      <vt:lpstr>МЕТАБOЛИЗАМ ХИЛOМИКРOНА</vt:lpstr>
      <vt:lpstr>Липопротеини веома мале густине (VLDL) и средње густине (IDL) </vt:lpstr>
      <vt:lpstr>Липопротеини мале густине (LDL)</vt:lpstr>
      <vt:lpstr>АТЕРОГЕНЕЗА</vt:lpstr>
      <vt:lpstr>Липопротеини велике густине (HDL)</vt:lpstr>
      <vt:lpstr>Поремећаји метаболизма липида– хиперлипидемије</vt:lpstr>
      <vt:lpstr>Жучне киселине и жучне соли</vt:lpstr>
      <vt:lpstr>Синтеза жучних киселина</vt:lpstr>
      <vt:lpstr>PowerPoint Presentation</vt:lpstr>
      <vt:lpstr>Метаболизам жучних киселина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71</cp:revision>
  <dcterms:created xsi:type="dcterms:W3CDTF">2024-08-09T12:02:24Z</dcterms:created>
  <dcterms:modified xsi:type="dcterms:W3CDTF">2024-11-18T09:10:38Z</dcterms:modified>
</cp:coreProperties>
</file>